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56" r:id="rId2"/>
    <p:sldId id="258" r:id="rId3"/>
    <p:sldId id="259" r:id="rId4"/>
    <p:sldId id="257" r:id="rId5"/>
    <p:sldId id="260" r:id="rId6"/>
    <p:sldId id="261" r:id="rId7"/>
    <p:sldId id="264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E0A5EA7B-7484-4E5F-5CB4-6BA58AE582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DF5A4D8-99D5-17DE-2698-BBE19C776B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8970B5-9C5D-4221-9CE8-F1D9A49445FA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461D6AF-ABD2-FCFB-92E3-78CF0ECCC13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87BFB50-C7ED-1FF3-854A-40DE31DD05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4A55BA-789B-4441-9711-590E907BB36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21508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DFF69A-811F-4AE6-A8FF-B0BE8D839C22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11933B-A835-4FEB-BDF9-AF59456D199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8040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11933B-A835-4FEB-BDF9-AF59456D199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4312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C283F5-144B-2066-A96F-E406FC132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B3079D2-59C9-0D59-C876-B6823B5FF8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E25CBA-E1EF-35B6-E546-86FCA35EE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C1C5B1-F26E-C74D-F1FB-245270BF3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5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45B0A5-1E7E-905D-C2C7-FB7933B6F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359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7C5D12-2D87-B8EA-24BC-A869CBF11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BC4A767-B388-65D6-C331-45D49D0E1D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BBDA21-7273-0139-9B93-72B401800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CFE2ABD-1D96-B56E-03E5-CE10AC429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5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835962-CF60-AF86-41B4-50E027B5F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552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503C500-FC64-1CD2-BBB8-4502D4BBC1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1A039F3-9753-3881-C7B3-B2BF7D88C1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8D539B-7C59-E9C8-8D4A-E8EA44954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E8A81F7-9A36-A0FD-7B30-B271FDDA9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5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1E88769-61FA-E672-CB9D-7660EE0C1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954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6FEAED-1190-E29E-D799-161ADDE26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660145-E75F-9D7E-55E2-B2B48BE1A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E3D1A97-C6E1-8815-B0A0-37B1FBE24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5C9A8E-E435-F7C1-643F-468113554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5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BE3928-DDF7-AC40-FAC9-3FDFBA7FA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0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619FFF-E7C8-359E-C624-1299C6184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EEDE7C7-2342-A4C6-5679-DC69DF50E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CC6E72-ACDE-29B7-2627-59BDA8C55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7E8C90-91A4-3E23-0999-A5C063F16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5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EF5EAA-23C4-3950-6A08-A2D345F77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6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82E955-2B12-4584-7980-EA2CA992A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13BAA8-2264-FE0B-7201-014D9D911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24AFAE9-4362-7020-2271-9C2942342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1059A4F-90AD-46FE-116C-C408149F2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1AAD16-5475-9B2D-F562-AA6586ADF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50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4CE907F-6C63-DE51-83E4-4FF4C5888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19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714665-A7B7-2129-B6E0-79FE5DD7D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8EB4A95-022F-D2D7-7A13-765DD28AC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F70A9A6-67E6-F4C9-C763-FA404DD87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35983BD-8333-B833-58F2-D4D71350BE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B1E2AA6-CEE5-DE68-C412-6680D917F0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B1A31E3-FE00-17AB-2C96-8AA4DE834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43AEE2E-0800-B683-127C-FA1A694D0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50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13A0A17-A98B-C8EF-58AE-C03291612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398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2C039C-207C-3844-2E41-3BF7BEE69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8AF0811-7470-EBCE-4BD7-B23535816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9F0D2ED-12D8-475C-EB3D-E10D12AC0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50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08031DB-4FD7-00BC-EA01-6C1AE2A0D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474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D0154D5-70C1-23EE-90AC-2B970D92B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9A5F2A9-86AB-5528-D899-C1FFB1BAC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5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4FB82B5-FB3F-1051-F0AC-182856384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019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C190EF-BE46-AB7D-A0F1-9F6114022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7733CE-6851-2C51-BE50-8D936A0C9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CA7DCAA-0537-C29C-80E9-E12E820DC7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4245B13-8B3E-E1A6-7D30-3EE926ED0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CAD8F6C-169A-2FB5-1A0F-E823FA94D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50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A3E71C4-F4DA-63AB-CC7E-1E1F4134E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48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63D296-DFA7-576F-E3CA-B8E28F7BF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D3BA5C2-C869-93FC-CF4E-2E036D48E2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7667DC0-16E5-0FDB-DB50-93A6FF264A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0E94722-07C6-F1A8-132E-F400E4093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A118B8-9A7C-AC47-BCF1-398B7655F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pc="50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DF0E9E6-6C2A-DA94-DD75-832013D7F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712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AF6CB79-5596-D8C9-1D20-5B2E89DB2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EA69F5-2DDE-B6EB-0DD5-26182360D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824B7DA-2B77-BCB6-1AF5-3067179529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6/24/2022</a:t>
            </a:fld>
            <a:endParaRPr lang="en-US" spc="5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E6F24D-266C-156F-9892-031AD1597F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1311CB8-5A83-10C7-29B6-903CF78157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590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éo 3">
            <a:extLst>
              <a:ext uri="{FF2B5EF4-FFF2-40B4-BE49-F238E27FC236}">
                <a16:creationId xmlns:a16="http://schemas.microsoft.com/office/drawing/2014/main" id="{42C2EEAD-2BA3-6FB8-7638-61706CED1C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1" b="1"/>
          <a:stretch/>
        </p:blipFill>
        <p:spPr>
          <a:xfrm>
            <a:off x="0" y="0"/>
            <a:ext cx="12188952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4D08735-F7C3-8111-C9F5-F18E6EC852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52365" y="597197"/>
            <a:ext cx="6100043" cy="3657600"/>
          </a:xfrm>
        </p:spPr>
        <p:txBody>
          <a:bodyPr anchor="ctr">
            <a:normAutofit/>
          </a:bodyPr>
          <a:lstStyle/>
          <a:p>
            <a:r>
              <a:rPr lang="fr-FR" sz="5400" dirty="0">
                <a:solidFill>
                  <a:schemeClr val="bg1"/>
                </a:solidFill>
                <a:latin typeface="KG Second Chances Sketch" panose="02000000000000000000" pitchFamily="2" charset="0"/>
              </a:rPr>
              <a:t>L’Observatoire Virtuel de la section 17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1AA60FA-6B70-8264-18EC-2BB7F8A0EB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81529" y="4728679"/>
            <a:ext cx="4950351" cy="1097280"/>
          </a:xfrm>
        </p:spPr>
        <p:txBody>
          <a:bodyPr>
            <a:normAutofit/>
          </a:bodyPr>
          <a:lstStyle/>
          <a:p>
            <a:pPr algn="l"/>
            <a:r>
              <a:rPr lang="fr-FR" sz="2800" dirty="0">
                <a:solidFill>
                  <a:srgbClr val="FFFFFF"/>
                </a:solidFill>
                <a:latin typeface="KG Second Chances Sketch" panose="02000000000000000000" pitchFamily="2" charset="0"/>
              </a:rPr>
              <a:t>Par Romain SCHLOTTER</a:t>
            </a:r>
          </a:p>
        </p:txBody>
      </p:sp>
    </p:spTree>
    <p:extLst>
      <p:ext uri="{BB962C8B-B14F-4D97-AF65-F5344CB8AC3E}">
        <p14:creationId xmlns:p14="http://schemas.microsoft.com/office/powerpoint/2010/main" val="2718967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F60975-B304-9342-A7D9-89DCFA7EA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438" y="317499"/>
            <a:ext cx="4500737" cy="2095501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/>
                </a:solidFill>
                <a:latin typeface="KG Second Chances Sketch" panose="02000000000000000000" pitchFamily="2" charset="0"/>
              </a:rPr>
              <a:t>Problématique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56C41-1527-3951-69EB-EB92CDD89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438" y="2587625"/>
            <a:ext cx="4827803" cy="35941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fr-FR" sz="2400" dirty="0">
                <a:latin typeface="KG Second Chances Sketch" panose="02000000000000000000" pitchFamily="2" charset="0"/>
              </a:rPr>
              <a:t>- Jeu Sérieux</a:t>
            </a:r>
          </a:p>
          <a:p>
            <a:pPr marL="0" indent="0">
              <a:buNone/>
            </a:pPr>
            <a:r>
              <a:rPr lang="fr-FR" sz="2400" dirty="0">
                <a:latin typeface="KG Second Chances Sketch" panose="02000000000000000000" pitchFamily="2" charset="0"/>
              </a:rPr>
              <a:t>- Section 17 CNRS</a:t>
            </a:r>
          </a:p>
          <a:p>
            <a:pPr marL="0" indent="0">
              <a:buNone/>
            </a:pPr>
            <a:r>
              <a:rPr lang="fr-FR" sz="2400" dirty="0">
                <a:latin typeface="KG Second Chances Sketch" panose="02000000000000000000" pitchFamily="2" charset="0"/>
              </a:rPr>
              <a:t>- Vulgariser et sensibiliser</a:t>
            </a:r>
          </a:p>
          <a:p>
            <a:pPr marL="0" indent="0">
              <a:buNone/>
            </a:pPr>
            <a:r>
              <a:rPr lang="fr-FR" sz="2400" dirty="0">
                <a:latin typeface="KG Second Chances Sketch" panose="02000000000000000000" pitchFamily="2" charset="0"/>
              </a:rPr>
              <a:t>- Jouable sur tablette,</a:t>
            </a:r>
            <a:br>
              <a:rPr lang="fr-FR" sz="2400" dirty="0">
                <a:latin typeface="KG Second Chances Sketch" panose="02000000000000000000" pitchFamily="2" charset="0"/>
              </a:rPr>
            </a:br>
            <a:r>
              <a:rPr lang="fr-FR" sz="2400" dirty="0">
                <a:latin typeface="KG Second Chances Sketch" panose="02000000000000000000" pitchFamily="2" charset="0"/>
              </a:rPr>
              <a:t>   mobile et web</a:t>
            </a:r>
          </a:p>
          <a:p>
            <a:endParaRPr lang="fr-FR" sz="2400" dirty="0">
              <a:latin typeface="KG Second Chances Sketch" panose="02000000000000000000" pitchFamily="2" charset="0"/>
            </a:endParaRPr>
          </a:p>
          <a:p>
            <a:endParaRPr lang="fr-FR" sz="2400" dirty="0">
              <a:latin typeface="KG Second Chances Sketch" panose="02000000000000000000" pitchFamily="2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8EDD309-C891-6137-28EC-DF70C19E6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59" r="22083"/>
          <a:stretch/>
        </p:blipFill>
        <p:spPr>
          <a:xfrm>
            <a:off x="6094474" y="10"/>
            <a:ext cx="609752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308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F60975-B304-9342-A7D9-89DCFA7EA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438" y="317499"/>
            <a:ext cx="4500737" cy="2095501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/>
                </a:solidFill>
                <a:latin typeface="KG Second Chances Sketch" panose="02000000000000000000" pitchFamily="2" charset="0"/>
              </a:rPr>
              <a:t>Définition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56C41-1527-3951-69EB-EB92CDD89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477" y="2197006"/>
            <a:ext cx="4500737" cy="4558901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fr-FR" sz="2400" dirty="0">
                <a:latin typeface="KG Second Chances Sketch" panose="02000000000000000000" pitchFamily="2" charset="0"/>
              </a:rPr>
              <a:t>Un observatoire virtuel est une collection d’archives de données interactives et d’outils logiciels pour bâtir un environnement de recherche scientifique dans lequel les programmes de recherche en astronomie pourront être conduits.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321A86A-9762-F2E3-88CF-A0A718A7E1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77" r="7553" b="1"/>
          <a:stretch/>
        </p:blipFill>
        <p:spPr>
          <a:xfrm>
            <a:off x="6094474" y="10"/>
            <a:ext cx="609752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008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F60975-B304-9342-A7D9-89DCFA7EA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438" y="317499"/>
            <a:ext cx="4500737" cy="2095501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/>
                </a:solidFill>
                <a:latin typeface="KG Second Chances Sketch" panose="02000000000000000000" pitchFamily="2" charset="0"/>
              </a:rPr>
              <a:t>Concept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56C41-1527-3951-69EB-EB92CDD89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438" y="2587625"/>
            <a:ext cx="4500737" cy="3594100"/>
          </a:xfrm>
        </p:spPr>
        <p:txBody>
          <a:bodyPr anchor="t">
            <a:normAutofit/>
          </a:bodyPr>
          <a:lstStyle/>
          <a:p>
            <a:pPr marL="342900" indent="-342900">
              <a:buFontTx/>
              <a:buChar char="-"/>
            </a:pPr>
            <a:r>
              <a:rPr lang="fr-FR" sz="2400" dirty="0">
                <a:latin typeface="KG Second Chances Sketch" panose="02000000000000000000" pitchFamily="2" charset="0"/>
              </a:rPr>
              <a:t>Puzzle</a:t>
            </a:r>
          </a:p>
          <a:p>
            <a:pPr marL="342900" indent="-342900">
              <a:buFontTx/>
              <a:buChar char="-"/>
            </a:pPr>
            <a:r>
              <a:rPr lang="fr-FR" sz="2400" dirty="0">
                <a:latin typeface="KG Second Chances Sketch" panose="02000000000000000000" pitchFamily="2" charset="0"/>
              </a:rPr>
              <a:t>Glisser-déposer</a:t>
            </a:r>
          </a:p>
          <a:p>
            <a:pPr marL="342900" indent="-342900">
              <a:buFontTx/>
              <a:buChar char="-"/>
            </a:pPr>
            <a:r>
              <a:rPr lang="fr-FR" sz="2400" dirty="0">
                <a:latin typeface="KG Second Chances Sketch" panose="02000000000000000000" pitchFamily="2" charset="0"/>
              </a:rPr>
              <a:t>Lois mathématiques</a:t>
            </a:r>
          </a:p>
          <a:p>
            <a:pPr marL="342900" indent="-342900">
              <a:buFontTx/>
              <a:buChar char="-"/>
            </a:pPr>
            <a:r>
              <a:rPr lang="fr-FR" sz="2400" dirty="0">
                <a:latin typeface="KG Second Chances Sketch" panose="02000000000000000000" pitchFamily="2" charset="0"/>
              </a:rPr>
              <a:t>Jouer sur l’information par intérêt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FEB2CA5-E383-92C5-F1AE-DFE827F029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24" r="21606" b="1"/>
          <a:stretch/>
        </p:blipFill>
        <p:spPr>
          <a:xfrm>
            <a:off x="6094474" y="10"/>
            <a:ext cx="609752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333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F60975-B304-9342-A7D9-89DCFA7EA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427" y="331636"/>
            <a:ext cx="5128260" cy="2486011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/>
                </a:solidFill>
                <a:latin typeface="KG Second Chances Sketch" panose="02000000000000000000" pitchFamily="2" charset="0"/>
              </a:rPr>
              <a:t>Jouabilité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56C41-1527-3951-69EB-EB92CDD89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3188" y="327066"/>
            <a:ext cx="4427310" cy="2490581"/>
          </a:xfrm>
          <a:solidFill>
            <a:schemeClr val="bg1"/>
          </a:solidFill>
        </p:spPr>
        <p:txBody>
          <a:bodyPr anchor="ctr">
            <a:normAutofit/>
          </a:bodyPr>
          <a:lstStyle/>
          <a:p>
            <a:pPr marL="342900" indent="-342900">
              <a:buFontTx/>
              <a:buChar char="-"/>
            </a:pPr>
            <a:r>
              <a:rPr lang="fr-FR" dirty="0">
                <a:latin typeface="KG Second Chances Sketch" panose="02000000000000000000" pitchFamily="2" charset="0"/>
              </a:rPr>
              <a:t>Toucher / Survoler</a:t>
            </a:r>
          </a:p>
          <a:p>
            <a:pPr marL="342900" indent="-342900">
              <a:buFontTx/>
              <a:buChar char="-"/>
            </a:pPr>
            <a:r>
              <a:rPr lang="fr-FR" dirty="0">
                <a:latin typeface="KG Second Chances Sketch" panose="02000000000000000000" pitchFamily="2" charset="0"/>
              </a:rPr>
              <a:t>Glisser-déposer</a:t>
            </a:r>
          </a:p>
          <a:p>
            <a:pPr marL="342900" indent="-342900">
              <a:buFontTx/>
              <a:buChar char="-"/>
            </a:pPr>
            <a:r>
              <a:rPr lang="fr-FR" dirty="0">
                <a:latin typeface="KG Second Chances Sketch" panose="02000000000000000000" pitchFamily="2" charset="0"/>
              </a:rPr>
              <a:t>Valider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374E0F16-B6AF-9A45-1D32-2212BD975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6835" y="2817647"/>
            <a:ext cx="12485670" cy="315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3749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328A2C17-570D-01AE-5987-AA8D5121B3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23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FF60975-B304-9342-A7D9-89DCFA7EA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114510"/>
            <a:ext cx="10268712" cy="1550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KG Second Chances Sketch" panose="02000000000000000000" pitchFamily="2" charset="0"/>
              </a:rPr>
              <a:t>Aller plus loin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C56C41-1527-3951-69EB-EB92CDD89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0926" y="2174178"/>
            <a:ext cx="4553579" cy="41750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bg1"/>
                </a:solidFill>
                <a:latin typeface="KG Second Chances Sketch" panose="02000000000000000000" pitchFamily="2" charset="0"/>
              </a:rPr>
              <a:t>Mise </a:t>
            </a:r>
            <a:r>
              <a:rPr lang="en-US" sz="2200" dirty="0" err="1">
                <a:solidFill>
                  <a:schemeClr val="bg1"/>
                </a:solidFill>
                <a:latin typeface="KG Second Chances Sketch" panose="02000000000000000000" pitchFamily="2" charset="0"/>
              </a:rPr>
              <a:t>en</a:t>
            </a:r>
            <a:r>
              <a:rPr lang="en-US" sz="2200" dirty="0">
                <a:solidFill>
                  <a:schemeClr val="bg1"/>
                </a:solidFill>
                <a:latin typeface="KG Second Chances Sketch" panose="02000000000000000000" pitchFamily="2" charset="0"/>
              </a:rPr>
              <a:t> place de situations </a:t>
            </a:r>
            <a:r>
              <a:rPr lang="en-US" sz="2200" dirty="0" err="1">
                <a:solidFill>
                  <a:schemeClr val="bg1"/>
                </a:solidFill>
                <a:latin typeface="KG Second Chances Sketch" panose="02000000000000000000" pitchFamily="2" charset="0"/>
              </a:rPr>
              <a:t>différentes</a:t>
            </a:r>
            <a:endParaRPr lang="en-US" sz="2200" dirty="0">
              <a:solidFill>
                <a:schemeClr val="bg1"/>
              </a:solidFill>
              <a:latin typeface="KG Second Chances Sketch" panose="02000000000000000000" pitchFamily="2" charset="0"/>
            </a:endParaRPr>
          </a:p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bg1"/>
                </a:solidFill>
                <a:latin typeface="KG Second Chances Sketch" panose="02000000000000000000" pitchFamily="2" charset="0"/>
              </a:rPr>
              <a:t>Choix dans les </a:t>
            </a:r>
            <a:r>
              <a:rPr lang="en-US" sz="2200" dirty="0" err="1">
                <a:solidFill>
                  <a:schemeClr val="bg1"/>
                </a:solidFill>
                <a:latin typeface="KG Second Chances Sketch" panose="02000000000000000000" pitchFamily="2" charset="0"/>
              </a:rPr>
              <a:t>théories</a:t>
            </a:r>
            <a:r>
              <a:rPr lang="en-US" sz="2200" dirty="0">
                <a:solidFill>
                  <a:schemeClr val="bg1"/>
                </a:solidFill>
                <a:latin typeface="KG Second Chances Sketch" panose="02000000000000000000" pitchFamily="2" charset="0"/>
              </a:rPr>
              <a:t> à appliquer</a:t>
            </a:r>
          </a:p>
          <a:p>
            <a:pPr marL="342900" indent="-342900">
              <a:buFontTx/>
              <a:buChar char="-"/>
            </a:pPr>
            <a:r>
              <a:rPr lang="en-US" sz="2200" dirty="0" err="1">
                <a:solidFill>
                  <a:schemeClr val="bg1"/>
                </a:solidFill>
                <a:latin typeface="KG Second Chances Sketch" panose="02000000000000000000" pitchFamily="2" charset="0"/>
              </a:rPr>
              <a:t>Pousser</a:t>
            </a:r>
            <a:r>
              <a:rPr lang="en-US" sz="2200" dirty="0">
                <a:solidFill>
                  <a:schemeClr val="bg1"/>
                </a:solidFill>
                <a:latin typeface="KG Second Chances Sketch" panose="02000000000000000000" pitchFamily="2" charset="0"/>
              </a:rPr>
              <a:t> le </a:t>
            </a:r>
            <a:r>
              <a:rPr lang="en-US" sz="2200" dirty="0" err="1">
                <a:solidFill>
                  <a:schemeClr val="bg1"/>
                </a:solidFill>
                <a:latin typeface="KG Second Chances Sketch" panose="02000000000000000000" pitchFamily="2" charset="0"/>
              </a:rPr>
              <a:t>réalisme</a:t>
            </a:r>
            <a:r>
              <a:rPr lang="en-US" sz="2200" dirty="0">
                <a:solidFill>
                  <a:schemeClr val="bg1"/>
                </a:solidFill>
                <a:latin typeface="KG Second Chances Sketch" panose="02000000000000000000" pitchFamily="2" charset="0"/>
              </a:rPr>
              <a:t> des simulations</a:t>
            </a:r>
          </a:p>
          <a:p>
            <a:pPr marL="342900" indent="-342900">
              <a:buFontTx/>
              <a:buChar char="-"/>
            </a:pPr>
            <a:r>
              <a:rPr lang="en-US" sz="2200" dirty="0">
                <a:solidFill>
                  <a:schemeClr val="bg1"/>
                </a:solidFill>
                <a:latin typeface="KG Second Chances Sketch" panose="02000000000000000000" pitchFamily="2" charset="0"/>
              </a:rPr>
              <a:t>Tester et interpreter les </a:t>
            </a:r>
            <a:r>
              <a:rPr lang="en-US" sz="2200" dirty="0" err="1">
                <a:solidFill>
                  <a:schemeClr val="bg1"/>
                </a:solidFill>
                <a:latin typeface="KG Second Chances Sketch" panose="02000000000000000000" pitchFamily="2" charset="0"/>
              </a:rPr>
              <a:t>résultats</a:t>
            </a:r>
            <a:endParaRPr lang="en-US" sz="2200" dirty="0">
              <a:solidFill>
                <a:schemeClr val="bg1"/>
              </a:solidFill>
              <a:latin typeface="KG Second Chances Sketch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6688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Nourriture sur une table">
            <a:extLst>
              <a:ext uri="{FF2B5EF4-FFF2-40B4-BE49-F238E27FC236}">
                <a16:creationId xmlns:a16="http://schemas.microsoft.com/office/drawing/2014/main" id="{34168BDD-774A-B941-FF7E-8603BDAEE3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96" r="-1" b="7613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4D08735-F7C3-8111-C9F5-F18E6EC852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19" y="954156"/>
            <a:ext cx="6858000" cy="3657600"/>
          </a:xfrm>
        </p:spPr>
        <p:txBody>
          <a:bodyPr anchor="ctr">
            <a:normAutofit/>
          </a:bodyPr>
          <a:lstStyle/>
          <a:p>
            <a:pPr algn="l"/>
            <a:r>
              <a:rPr lang="fr-FR" dirty="0">
                <a:solidFill>
                  <a:schemeClr val="bg1"/>
                </a:solidFill>
                <a:latin typeface="KG Second Chances Sketch" panose="02000000000000000000" pitchFamily="2" charset="0"/>
              </a:rPr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409015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294</TotalTime>
  <Words>107</Words>
  <Application>Microsoft Office PowerPoint</Application>
  <PresentationFormat>Grand écran</PresentationFormat>
  <Paragraphs>25</Paragraphs>
  <Slides>7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KG Second Chances Sketch</vt:lpstr>
      <vt:lpstr>Thème Office</vt:lpstr>
      <vt:lpstr>L’Observatoire Virtuel de la section 17</vt:lpstr>
      <vt:lpstr>Problématique</vt:lpstr>
      <vt:lpstr>Définition</vt:lpstr>
      <vt:lpstr>Concept</vt:lpstr>
      <vt:lpstr>Jouabilité</vt:lpstr>
      <vt:lpstr>Aller plus loin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Observatoire Virtuel</dc:title>
  <dc:creator>Romain Schlotter</dc:creator>
  <cp:lastModifiedBy>Romain Schlotter</cp:lastModifiedBy>
  <cp:revision>7</cp:revision>
  <dcterms:created xsi:type="dcterms:W3CDTF">2022-06-24T08:12:16Z</dcterms:created>
  <dcterms:modified xsi:type="dcterms:W3CDTF">2022-06-24T14:22:54Z</dcterms:modified>
</cp:coreProperties>
</file>

<file path=docProps/thumbnail.jpeg>
</file>